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PROXIMA NOVA EXTRABOLD" panose="020B0604020202020204" charset="0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Futura PT Book" panose="020B0604020202020204" charset="-52"/>
      <p:regular r:id="rId66"/>
    </p:embeddedFont>
    <p:embeddedFont>
      <p:font typeface="Proxima Nova Semibold" panose="020B0604020202020204" charset="0"/>
      <p:regular r:id="rId67"/>
      <p:bold r:id="rId68"/>
      <p:italic r:id="rId69"/>
      <p:boldItalic r:id="rId70"/>
    </p:embeddedFont>
    <p:embeddedFont>
      <p:font typeface="Futura PT Light" panose="020B0604020202020204" charset="-52"/>
      <p:regular r:id="rId71"/>
    </p:embeddedFont>
    <p:embeddedFont>
      <p:font typeface="JetBrainsMonoNL NF" panose="02000009000000000000" pitchFamily="50" charset="0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Proxima Nova Rg" panose="02000506030000020004" charset="0"/>
      <p:regular r:id="rId77"/>
      <p:bold r:id="rId78"/>
      <p:italic r:id="rId79"/>
      <p:boldItalic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118" d="100"/>
          <a:sy n="118" d="100"/>
        </p:scale>
        <p:origin x="-372" y="180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="" xmlns:a16="http://schemas.microsoft.com/office/drawing/2014/main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="" xmlns:a16="http://schemas.microsoft.com/office/drawing/2014/main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="" xmlns:a16="http://schemas.microsoft.com/office/drawing/2014/main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="" xmlns:a16="http://schemas.microsoft.com/office/drawing/2014/main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="" xmlns:a16="http://schemas.microsoft.com/office/drawing/2014/main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="" xmlns:a16="http://schemas.microsoft.com/office/drawing/2014/main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159829" y="5615310"/>
            <a:ext cx="1695712" cy="11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CDA8DCD-DB19-429F-98AC-C2A59465D50F}"/>
              </a:ext>
            </a:extLst>
          </p:cNvPr>
          <p:cNvSpPr/>
          <p:nvPr/>
        </p:nvSpPr>
        <p:spPr>
          <a:xfrm>
            <a:off x="759541" y="20374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 and inputs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y = (a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="" xmlns:a16="http://schemas.microsoft.com/office/drawing/2014/main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="" xmlns:a16="http://schemas.microsoft.com/office/drawing/2014/main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="" xmlns:a16="http://schemas.microsoft.com/office/drawing/2014/main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="" xmlns:a16="http://schemas.microsoft.com/office/drawing/2014/main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="" xmlns:a16="http://schemas.microsoft.com/office/drawing/2014/main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="" xmlns:a16="http://schemas.microsoft.com/office/drawing/2014/main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="" xmlns:a16="http://schemas.microsoft.com/office/drawing/2014/main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6CFF8FE5-6048-4CED-A1EC-E37787936079}"/>
              </a:ext>
            </a:extLst>
          </p:cNvPr>
          <p:cNvSpPr/>
          <p:nvPr/>
        </p:nvSpPr>
        <p:spPr>
          <a:xfrm>
            <a:off x="5894441" y="337940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2'd2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7E91DD56-DB6A-47CE-9D00-AB1FD47BC6C1}"/>
              </a:ext>
            </a:extLst>
          </p:cNvPr>
          <p:cNvSpPr/>
          <p:nvPr/>
        </p:nvSpPr>
        <p:spPr>
          <a:xfrm>
            <a:off x="444384" y="1195695"/>
            <a:ext cx="691025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S2: </a:t>
            </a:r>
            <a:r>
              <a:rPr lang="en-US" sz="1600" dirty="0" err="1">
                <a:solidFill>
                  <a:srgbClr val="6E7781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 = a ? S0 : S1;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(a)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else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y = (state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611189" y="2252068"/>
            <a:ext cx="2105457" cy="16366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899509" y="6163200"/>
            <a:ext cx="2956031" cy="174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="" xmlns:a16="http://schemas.microsoft.com/office/drawing/2014/main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4A87BF5-0E80-4BE8-864F-DF5EB256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32" y="1414689"/>
            <a:ext cx="7833136" cy="45380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="" xmlns:a16="http://schemas.microsoft.com/office/drawing/2014/main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="" xmlns:a16="http://schemas.microsoft.com/office/drawing/2014/main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="" xmlns:a16="http://schemas.microsoft.com/office/drawing/2014/main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="" xmlns:a16="http://schemas.microsoft.com/office/drawing/2014/main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="" xmlns:a16="http://schemas.microsoft.com/office/drawing/2014/main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="" xmlns:a16="http://schemas.microsoft.com/office/drawing/2014/main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="" xmlns:a16="http://schemas.microsoft.com/office/drawing/2014/main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="" xmlns:a16="http://schemas.microsoft.com/office/drawing/2014/main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="" xmlns:a16="http://schemas.microsoft.com/office/drawing/2014/main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786846" y="3428819"/>
            <a:ext cx="1068695" cy="2769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86092425-B414-4772-BB3E-4FF2E1B89A75}"/>
              </a:ext>
            </a:extLst>
          </p:cNvPr>
          <p:cNvSpPr/>
          <p:nvPr/>
        </p:nvSpPr>
        <p:spPr>
          <a:xfrm>
            <a:off x="466725" y="1278739"/>
            <a:ext cx="6096000" cy="54168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snail_moore_fsm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i_moore_fsm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snail_mealy_fsm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i_mealy_fsm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(enable),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fsm_in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 .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mealy_fsm_out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moore_fsm_out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8'b0000_0000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8'b1100_0110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  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Moore only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8'b0011_1010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  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Mealy only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abcdefgh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8'b1111_1110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digit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w_digit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' (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="" xmlns:a16="http://schemas.microsoft.com/office/drawing/2014/main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="" xmlns:a16="http://schemas.microsoft.com/office/drawing/2014/main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="" xmlns:a16="http://schemas.microsoft.com/office/drawing/2014/main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="" xmlns:a16="http://schemas.microsoft.com/office/drawing/2014/main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="" xmlns:a16="http://schemas.microsoft.com/office/drawing/2014/main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="" xmlns:a16="http://schemas.microsoft.com/office/drawing/2014/main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="" xmlns:a16="http://schemas.microsoft.com/office/drawing/2014/main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="" xmlns:a16="http://schemas.microsoft.com/office/drawing/2014/main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="" xmlns:a16="http://schemas.microsoft.com/office/drawing/2014/main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="" xmlns:a16="http://schemas.microsoft.com/office/drawing/2014/main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774703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167118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19E7FAC-1DEB-4EA2-9BEE-84DF4818A9F5}"/>
              </a:ext>
            </a:extLst>
          </p:cNvPr>
          <p:cNvSpPr/>
          <p:nvPr/>
        </p:nvSpPr>
        <p:spPr>
          <a:xfrm>
            <a:off x="504901" y="163888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1'd1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state,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State register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9282</TotalTime>
  <Words>2088</Words>
  <Application>Microsoft Office PowerPoint</Application>
  <PresentationFormat>Произвольный</PresentationFormat>
  <Paragraphs>662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PROXIMA NOVA EXTRABOLD</vt:lpstr>
      <vt:lpstr>Wingdings</vt:lpstr>
      <vt:lpstr>Consolas</vt:lpstr>
      <vt:lpstr>Google Sans</vt:lpstr>
      <vt:lpstr>Futura PT Book</vt:lpstr>
      <vt:lpstr>Proxima Nova Semibold</vt:lpstr>
      <vt:lpstr>Futura PT Light</vt:lpstr>
      <vt:lpstr>JetBrainsMonoNL NF</vt:lpstr>
      <vt:lpstr>Calibri</vt:lpstr>
      <vt:lpstr>Proxima Nova Rg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181</cp:revision>
  <dcterms:created xsi:type="dcterms:W3CDTF">2022-09-02T11:18:13Z</dcterms:created>
  <dcterms:modified xsi:type="dcterms:W3CDTF">2024-10-24T09:58:02Z</dcterms:modified>
</cp:coreProperties>
</file>